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Afacad Flux" panose="020B0604020202020204" charset="-18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fortaa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F92F12-6910-41E2-98BE-835C92A3F279}">
  <a:tblStyle styleId="{E7F92F12-6910-41E2-98BE-835C92A3F2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fieyKeko4IxZ7fS2I-ZBYAaaVp8zytky5M8b5OorKJA2BP3Q/viewform?usp=sharing&amp;ouid=102076474153488131695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docs.google.com/forms/d/e/1FAIpQLSfieyKeko4IxZ7fS2I-ZBYAaaVp8zytky5M8b5OorKJA2BP3Q/viewfor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D8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115" y="2193428"/>
            <a:ext cx="5628084" cy="24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4800" y="2714476"/>
            <a:ext cx="5909488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Adunarea</a:t>
            </a:r>
            <a:r>
              <a:rPr lang="en-US" sz="24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400" b="1" i="0" u="none" strike="noStrike" cap="none" dirty="0" err="1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Numerelor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 0 - 10.000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352425" y="3823543"/>
            <a:ext cx="558045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Fără trecere peste ordin</a:t>
            </a:r>
            <a:endParaRPr/>
          </a:p>
        </p:txBody>
      </p:sp>
      <p:pic>
        <p:nvPicPr>
          <p:cNvPr id="87" name="Google Shape;87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115" y="2193428"/>
            <a:ext cx="5628084" cy="24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271D9C-4C99-48E9-9CFE-183C52284E1E}"/>
              </a:ext>
            </a:extLst>
          </p:cNvPr>
          <p:cNvSpPr txBox="1"/>
          <p:nvPr/>
        </p:nvSpPr>
        <p:spPr>
          <a:xfrm>
            <a:off x="1877352" y="1549625"/>
            <a:ext cx="1861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PANTEA SILVIU</a:t>
            </a:r>
          </a:p>
          <a:p>
            <a:endParaRPr lang="ro-RO" dirty="0"/>
          </a:p>
          <a:p>
            <a:r>
              <a:rPr lang="ro-RO" dirty="0"/>
              <a:t>SERIA 3, GRUPA 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63898"/>
            <a:ext cx="5628084" cy="477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115" y="1663898"/>
            <a:ext cx="5628084" cy="47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83674" y="2111573"/>
            <a:ext cx="50893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Regula Simplă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733425" y="2806898"/>
            <a:ext cx="481845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Este foarte simplu! Înseamnă că atunci când adunăm două cifre, rezultatul este mai mic decât 10.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537989" y="2111573"/>
            <a:ext cx="50893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Exemplu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687740" y="2806898"/>
            <a:ext cx="48184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Dacă adunăm 4 + 3, obținem 7.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7 este o singură cifră, deci nu "trecem" peste ordinul zecilor!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755302"/>
            <a:ext cx="118872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Ce înseamnă "fără trecere peste ordin"?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1858714"/>
            <a:ext cx="251460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900" y="1858714"/>
            <a:ext cx="251460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858714"/>
            <a:ext cx="251460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2100" y="1858714"/>
            <a:ext cx="251460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1546175" y="2768351"/>
            <a:ext cx="412849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1E29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287065" y="3682751"/>
            <a:ext cx="95011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Unități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828675" y="4520951"/>
            <a:ext cx="18954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Cele mai mici. Stau mereu la dreapta.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4473624" y="2768351"/>
            <a:ext cx="34915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1E29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372689" y="3682751"/>
            <a:ext cx="57007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Zeci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724275" y="4520951"/>
            <a:ext cx="18954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Grupe de câte 10 unități.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7384851" y="2768351"/>
            <a:ext cx="317896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1E29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7243286" y="3682751"/>
            <a:ext cx="62007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Sute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6619875" y="4520951"/>
            <a:ext cx="18954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Grupe de câte 10 zeci.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0185201" y="2625476"/>
            <a:ext cx="50824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1E29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10238898" y="3539876"/>
            <a:ext cx="4200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Mii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9515475" y="4378076"/>
            <a:ext cx="18954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Cele mai mari numere pe care le învățăm azi!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304800" y="755302"/>
            <a:ext cx="118872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Cele 4 Ordine Magice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/>
        </p:nvSpPr>
        <p:spPr>
          <a:xfrm>
            <a:off x="571500" y="1022002"/>
            <a:ext cx="5550693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Cum aliniem numerele?</a:t>
            </a:r>
            <a:endParaRPr/>
          </a:p>
        </p:txBody>
      </p:sp>
      <p:pic>
        <p:nvPicPr>
          <p:cNvPr id="125" name="Google Shape;12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590550" y="2479327"/>
            <a:ext cx="55306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Secretul Reușitei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19125" y="3174652"/>
            <a:ext cx="5238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Pentru a calcula corect, trebuie să așezăm numerele unul sub altul.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19125" y="3984277"/>
            <a:ext cx="5238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Este obligatoriu ca </a:t>
            </a:r>
            <a:r>
              <a:rPr lang="en-US" sz="1875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Unitățile</a:t>
            </a: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să fie sub Unități, </a:t>
            </a:r>
            <a:r>
              <a:rPr lang="en-US" sz="1875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Zecile</a:t>
            </a: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sub Zeci, și așa mai departe.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619125" y="4793902"/>
            <a:ext cx="52387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Dacă le aliniem corect, calculul devine o joacă de copii!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959768"/>
            <a:ext cx="115824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5107930" y="5636418"/>
            <a:ext cx="2023616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Rezultatul este: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3.837</a:t>
            </a:r>
            <a:endParaRPr/>
          </a:p>
        </p:txBody>
      </p:sp>
      <p:graphicFrame>
        <p:nvGraphicFramePr>
          <p:cNvPr id="136" name="Google Shape;136;p17"/>
          <p:cNvGraphicFramePr/>
          <p:nvPr/>
        </p:nvGraphicFramePr>
        <p:xfrm>
          <a:off x="495300" y="2150268"/>
          <a:ext cx="11201400" cy="3105125"/>
        </p:xfrm>
        <a:graphic>
          <a:graphicData uri="http://schemas.openxmlformats.org/drawingml/2006/table">
            <a:tbl>
              <a:tblPr firstRow="1" bandRow="1">
                <a:noFill/>
                <a:tableStyleId>{E7F92F12-6910-41E2-98BE-835C92A3F279}</a:tableStyleId>
              </a:tblPr>
              <a:tblGrid>
                <a:gridCol w="253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FFFFFF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Mii (M)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8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FFFFFF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Sute (S)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8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FFFFFF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Zeci (Z)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8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FFFFFF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Unități (U)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8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+ 1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+ 5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+ 2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0" i="0" u="none" strike="noStrike" cap="none">
                          <a:solidFill>
                            <a:srgbClr val="000000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+ 3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D9560B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D9560B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D9560B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 b="1" i="0" u="none" strike="noStrike" cap="none">
                          <a:solidFill>
                            <a:srgbClr val="D9560B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7" name="Google Shape;137;p17"/>
          <p:cNvSpPr/>
          <p:nvPr/>
        </p:nvSpPr>
        <p:spPr>
          <a:xfrm>
            <a:off x="495300" y="2902743"/>
            <a:ext cx="2530673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3025973" y="2902743"/>
            <a:ext cx="2717303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5743277" y="2902743"/>
            <a:ext cx="2634257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8377535" y="2902743"/>
            <a:ext cx="3319164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495300" y="3683793"/>
            <a:ext cx="2530673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3025973" y="3683793"/>
            <a:ext cx="2717303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5743277" y="3683793"/>
            <a:ext cx="2634257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8377535" y="3683793"/>
            <a:ext cx="3319164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495300" y="4464843"/>
            <a:ext cx="2530673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3025973" y="4464843"/>
            <a:ext cx="2717303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5743277" y="4464843"/>
            <a:ext cx="2634257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8377535" y="4464843"/>
            <a:ext cx="3319164" cy="190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304800" y="755302"/>
            <a:ext cx="118872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Exemplu Pas cu Pas: 2314 + 1523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63898"/>
            <a:ext cx="5628084" cy="47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685800" y="1592163"/>
            <a:ext cx="51293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Câte cărți sunt?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714375" y="2430363"/>
            <a:ext cx="485655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La biblioteca școlii au sosit noi cărți.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714375" y="3192363"/>
            <a:ext cx="485655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Săptămâna trecută au venit </a:t>
            </a:r>
            <a:r>
              <a:rPr lang="en-US" sz="1875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1.200</a:t>
            </a: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de cărți de povești.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714375" y="4240113"/>
            <a:ext cx="485655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Săptămâna aceasta au venit </a:t>
            </a:r>
            <a:r>
              <a:rPr lang="en-US" sz="1875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2.300</a:t>
            </a: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de cărți de colorat.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714375" y="5287863"/>
            <a:ext cx="485655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Întrebare:</a:t>
            </a: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Câte cărți noi au sosit în total?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714375" y="6049863"/>
            <a:ext cx="485655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1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Rezolvare: 1200 + 2300 = 3500</a:t>
            </a:r>
            <a:endParaRPr/>
          </a:p>
        </p:txBody>
      </p:sp>
      <p:pic>
        <p:nvPicPr>
          <p:cNvPr id="161" name="Google Shape;16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115" y="1663898"/>
            <a:ext cx="5628084" cy="47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304800" y="755302"/>
            <a:ext cx="118872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Problema: La Bibliotecă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1784002" y="3013323"/>
            <a:ext cx="905247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A.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4.120 + 2.300 = ?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784002" y="3569493"/>
            <a:ext cx="905247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B.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1.050 + 5.400 = ?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1784002" y="4125664"/>
            <a:ext cx="905247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3.222 + 1.111 = ?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1784002" y="4681835"/>
            <a:ext cx="905247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Bonus: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Ana are 2000 de mere, iar Dan are 3000. Câte mere au împreună?</a:t>
            </a:r>
            <a:endParaRPr/>
          </a:p>
        </p:txBody>
      </p:sp>
      <p:pic>
        <p:nvPicPr>
          <p:cNvPr id="171" name="Google Shape;17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002" y="3013323"/>
            <a:ext cx="305097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002" y="3569493"/>
            <a:ext cx="305097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002" y="4125664"/>
            <a:ext cx="305097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3002" y="4681835"/>
            <a:ext cx="34319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304800" y="755302"/>
            <a:ext cx="118872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Hai să Exersăm!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967" y="2382589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6278165" y="2411164"/>
            <a:ext cx="58894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Spune-ne părerea ta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6306740" y="3106489"/>
            <a:ext cx="558045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Te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rugăm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să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completezi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un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scurt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chestionar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despre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lecția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 de </a:t>
            </a:r>
            <a:r>
              <a:rPr lang="en-US" sz="1875" b="0" i="0" u="none" strike="noStrike" cap="none" dirty="0" err="1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astăzi</a:t>
            </a:r>
            <a:r>
              <a:rPr lang="en-US" sz="1875" b="0" i="0" u="none" strike="noStrike" cap="none" dirty="0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 dirty="0"/>
          </a:p>
        </p:txBody>
      </p:sp>
      <p:sp>
        <p:nvSpPr>
          <p:cNvPr id="183" name="Google Shape;183;p20"/>
          <p:cNvSpPr txBox="1"/>
          <p:nvPr/>
        </p:nvSpPr>
        <p:spPr>
          <a:xfrm>
            <a:off x="6306740" y="3916114"/>
            <a:ext cx="558045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1" i="0" u="none" strike="noStrike" cap="none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rPr>
              <a:t> Completează Chestionarul </a:t>
            </a:r>
            <a:endParaRPr/>
          </a:p>
        </p:txBody>
      </p:sp>
      <p:pic>
        <p:nvPicPr>
          <p:cNvPr id="184" name="Google Shape;18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8167" y="2458789"/>
            <a:ext cx="31813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6306740" y="4725739"/>
            <a:ext cx="558045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Cum ți s-a părut lecția?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6306740" y="5011489"/>
            <a:ext cx="558045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Ai înțeles exemplele?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6306740" y="5297239"/>
            <a:ext cx="558045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Ce notă ne dai?</a:t>
            </a:r>
            <a:endParaRPr/>
          </a:p>
        </p:txBody>
      </p:sp>
      <p:pic>
        <p:nvPicPr>
          <p:cNvPr id="188" name="Google Shape;188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6728" y="4078039"/>
            <a:ext cx="209847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6740" y="4744789"/>
            <a:ext cx="209847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6740" y="5030539"/>
            <a:ext cx="209847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6740" y="5316289"/>
            <a:ext cx="209847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304800" y="755302"/>
            <a:ext cx="118872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Feedback-ul Tău Contează!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AFFCD-95AF-49A1-B705-EE14BE477C0B}"/>
              </a:ext>
            </a:extLst>
          </p:cNvPr>
          <p:cNvSpPr txBox="1"/>
          <p:nvPr/>
        </p:nvSpPr>
        <p:spPr>
          <a:xfrm>
            <a:off x="376518" y="5686388"/>
            <a:ext cx="8047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chestionar creat în Google </a:t>
            </a:r>
            <a:r>
              <a:rPr lang="ro-RO" dirty="0" err="1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</a:t>
            </a:r>
            <a:endParaRPr lang="ro-RO" dirty="0">
              <a:solidFill>
                <a:srgbClr val="FF0000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o-RO" dirty="0">
              <a:solidFill>
                <a:srgbClr val="FF0000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dirty="0">
                <a:solidFill>
                  <a:srgbClr val="FF0000"/>
                </a:solidFill>
                <a:hlinkClick r:id="rId8"/>
              </a:rPr>
              <a:t>https://docs.google.com/forms/d/e/1FAIpQLSfieyKeko4IxZ7fS2I-ZBYAaaVp8zytky5M8b5OorKJA2BP3Q/viewform?usp=sharing&amp;ouid=102076474153488131695</a:t>
            </a:r>
            <a:endParaRPr lang="ro-RO" dirty="0">
              <a:solidFill>
                <a:srgbClr val="FF0000"/>
              </a:solidFill>
            </a:endParaRP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304800" y="3273176"/>
            <a:ext cx="115824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304800" y="4044701"/>
            <a:ext cx="115824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304800" y="4816226"/>
            <a:ext cx="115824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62845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1400175" y="2602855"/>
            <a:ext cx="10487025" cy="29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https://static.vecteezy.com/system/resources/previews/009/361/793/non_2x/colorful-cartoon-numbers-set-isolated-funny-kids-numbers-on-a-white-background-set-of-1-9-digit-baby-icons-school-mathematical-symbols-vector.jpg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1400175" y="2947541"/>
            <a:ext cx="10487025" cy="18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Afacad Flux"/>
                <a:ea typeface="Afacad Flux"/>
                <a:cs typeface="Afacad Flux"/>
                <a:sym typeface="Afacad Flux"/>
              </a:rPr>
              <a:t>www.vecteezy.com</a:t>
            </a:r>
            <a:endParaRPr/>
          </a:p>
        </p:txBody>
      </p:sp>
      <p:pic>
        <p:nvPicPr>
          <p:cNvPr id="203" name="Google Shape;20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42557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1400175" y="3474243"/>
            <a:ext cx="10487025" cy="14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https://cdn5.vectorstock.com/i/1000x1000/86/09/chalkboard-with-mathematical-addition-vector-39438609.jpg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1400175" y="3670399"/>
            <a:ext cx="10487025" cy="18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Afacad Flux"/>
                <a:ea typeface="Afacad Flux"/>
                <a:cs typeface="Afacad Flux"/>
                <a:sym typeface="Afacad Flux"/>
              </a:rPr>
              <a:t>www.vectorstock.com</a:t>
            </a:r>
            <a:endParaRPr/>
          </a:p>
        </p:txBody>
      </p:sp>
      <p:pic>
        <p:nvPicPr>
          <p:cNvPr id="206" name="Google Shape;206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4197101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1400175" y="4245768"/>
            <a:ext cx="10487025" cy="14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https://img.freepik.com/free-vector/children-reading-books-library_1308-30864.jpg?semt=ais_hybrid&amp;w=740&amp;q=80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1400175" y="4441924"/>
            <a:ext cx="10487025" cy="18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Afacad Flux"/>
                <a:ea typeface="Afacad Flux"/>
                <a:cs typeface="Afacad Flux"/>
                <a:sym typeface="Afacad Flux"/>
              </a:rPr>
              <a:t>www.freepik.com</a:t>
            </a:r>
            <a:endParaRPr/>
          </a:p>
        </p:txBody>
      </p:sp>
      <p:pic>
        <p:nvPicPr>
          <p:cNvPr id="209" name="Google Shape;209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499422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1400175" y="4968626"/>
            <a:ext cx="10487025" cy="29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https://static.vecteezy.com/system/resources/previews/035/637/882/non_2x/cartoon-leather-clipboard-with-five-stars-feedback-rating-and-pen-feedback-form-customer-service-illustration-in-flat-design-on-blue-background-vector.jpg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1400175" y="5313312"/>
            <a:ext cx="10487025" cy="18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Afacad Flux"/>
                <a:ea typeface="Afacad Flux"/>
                <a:cs typeface="Afacad Flux"/>
                <a:sym typeface="Afacad Flux"/>
              </a:rPr>
              <a:t>www.vecteezy.com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304800" y="755302"/>
            <a:ext cx="118872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5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495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Times New Roman</vt:lpstr>
      <vt:lpstr>Afacad Flux</vt:lpstr>
      <vt:lpstr>Comfortaa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Silviu</dc:creator>
  <cp:lastModifiedBy>Silviu</cp:lastModifiedBy>
  <cp:revision>2</cp:revision>
  <dcterms:modified xsi:type="dcterms:W3CDTF">2025-12-16T16:40:05Z</dcterms:modified>
</cp:coreProperties>
</file>